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notesMasterIdLst>
    <p:notesMasterId r:id="rId25"/>
  </p:notesMasterIdLst>
  <p:sldIdLst>
    <p:sldId id="294" r:id="rId15"/>
    <p:sldId id="308" r:id="rId16"/>
    <p:sldId id="321" r:id="rId17"/>
    <p:sldId id="306" r:id="rId18"/>
    <p:sldId id="322" r:id="rId19"/>
    <p:sldId id="310" r:id="rId20"/>
    <p:sldId id="323" r:id="rId21"/>
    <p:sldId id="311" r:id="rId22"/>
    <p:sldId id="324" r:id="rId23"/>
    <p:sldId id="319" r:id="rId24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0B"/>
    <a:srgbClr val="64B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46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2B4068-ED02-49D5-8CFE-F6BE2AE973D3}" type="datetimeFigureOut">
              <a:rPr lang="en-US"/>
              <a:pPr>
                <a:defRPr/>
              </a:pPr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97D04-FA62-4FAE-BF0B-4355B8CC68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7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001900" y="9196788"/>
            <a:ext cx="7992888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r>
              <a:rPr lang="en-US" sz="2000" dirty="0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Camera di </a:t>
            </a:r>
            <a:r>
              <a:rPr lang="en-US" sz="2000" dirty="0" err="1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commercio</a:t>
            </a:r>
            <a:r>
              <a:rPr lang="en-US" sz="2000" dirty="0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 di Milano e www.voicesfromtheblogs.com</a:t>
            </a:r>
            <a:r>
              <a:rPr lang="en-US" sz="2000" dirty="0" smtClean="0">
                <a:solidFill>
                  <a:srgbClr val="64BEE6"/>
                </a:solidFill>
                <a:latin typeface="Helvetica Neue UltraLight" charset="0"/>
              </a:rPr>
              <a:t>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09712" y="1924472"/>
            <a:ext cx="124070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0" b="1" dirty="0" smtClean="0">
                <a:solidFill>
                  <a:srgbClr val="64BEE6"/>
                </a:solidFill>
                <a:latin typeface="Helvetica Neue Light" pitchFamily="-84" charset="0"/>
              </a:rPr>
              <a:t>Expo2015 vista </a:t>
            </a:r>
          </a:p>
          <a:p>
            <a:r>
              <a:rPr lang="it-IT" sz="8000" b="1" dirty="0" smtClean="0">
                <a:solidFill>
                  <a:srgbClr val="64BEE6"/>
                </a:solidFill>
                <a:latin typeface="Helvetica Neue Light" pitchFamily="-84" charset="0"/>
              </a:rPr>
              <a:t>da Milano e dall’estero</a:t>
            </a:r>
            <a:endParaRPr lang="it-IT" sz="8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173808" y="7873841"/>
            <a:ext cx="124070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Uno sguardo dalla Rete</a:t>
            </a:r>
            <a:endParaRPr lang="it-IT" sz="8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263799" y="5020816"/>
            <a:ext cx="107869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solidFill>
                  <a:srgbClr val="64BEE6"/>
                </a:solidFill>
                <a:latin typeface="Helvetica Neue Light" pitchFamily="-84" charset="0"/>
              </a:rPr>
              <a:t>Analisi dei dati testuali scritti in italiano provenienti dalla Rete relativi a </a:t>
            </a:r>
            <a:r>
              <a:rPr lang="it-IT" sz="4800" dirty="0" smtClean="0">
                <a:solidFill>
                  <a:srgbClr val="64BEE6"/>
                </a:solidFill>
                <a:latin typeface="Helvetica Neue Light" pitchFamily="-84" charset="0"/>
              </a:rPr>
              <a:t>Expo2015: Luglio e Agosto         </a:t>
            </a:r>
            <a:endParaRPr lang="it-IT" sz="48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15" name="Immagine 14" descr="CDC_RGB_Lr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60" y="750054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Luigi\Desktop\VOICES_new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120510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I segnali di ottimismo: il </a:t>
            </a:r>
            <a:r>
              <a:rPr lang="it-IT" sz="7000" dirty="0" err="1" smtClean="0">
                <a:solidFill>
                  <a:srgbClr val="64BEE6"/>
                </a:solidFill>
                <a:latin typeface="Helvetica Neue Light" pitchFamily="-84" charset="0"/>
              </a:rPr>
              <a:t>brand</a:t>
            </a:r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 Milano nel mondo funziona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006053" y="3995190"/>
            <a:ext cx="65024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Voto 8/9 per l’estero, più alto del 7/8 degli italiani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5" name="Immagine 4" descr="C:\Users\Vale\Dropbox\Voices Collaboratori\Giovanni - Valeria\Expo CCIAA\SENTIMENT_ingles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19" y="2633428"/>
            <a:ext cx="5735166" cy="6059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09712" y="2113201"/>
            <a:ext cx="124070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L’analisi</a:t>
            </a:r>
            <a:endParaRPr lang="it-IT" sz="8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88032" y="3417470"/>
            <a:ext cx="126230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 Light" pitchFamily="-84" charset="0"/>
              </a:rPr>
              <a:t>Periodo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: luglio e agosto 2015</a:t>
            </a:r>
            <a:r>
              <a:rPr lang="it-IT" sz="4800" dirty="0" smtClean="0"/>
              <a:t> </a:t>
            </a:r>
            <a:endParaRPr lang="it-IT" sz="4800" dirty="0" smtClean="0">
              <a:solidFill>
                <a:srgbClr val="00B0F0"/>
              </a:solidFill>
              <a:latin typeface="Helvetica Neue Light" pitchFamily="-84" charset="0"/>
            </a:endParaRPr>
          </a:p>
          <a:p>
            <a:pPr algn="l"/>
            <a:r>
              <a:rPr lang="it-IT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 Light" pitchFamily="-84" charset="0"/>
              </a:rPr>
              <a:t>Che cosa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: le discussioni in rete su Expo2015 (News, blog, forum, </a:t>
            </a:r>
            <a:r>
              <a:rPr lang="it-IT" sz="4800" dirty="0" err="1">
                <a:solidFill>
                  <a:srgbClr val="00B0F0"/>
                </a:solidFill>
                <a:latin typeface="Helvetica Neue Light" pitchFamily="-84" charset="0"/>
              </a:rPr>
              <a:t>T</a:t>
            </a:r>
            <a:r>
              <a:rPr lang="it-IT" sz="4800" dirty="0" err="1" smtClean="0">
                <a:solidFill>
                  <a:srgbClr val="00B0F0"/>
                </a:solidFill>
                <a:latin typeface="Helvetica Neue Light" pitchFamily="-84" charset="0"/>
              </a:rPr>
              <a:t>witter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, </a:t>
            </a:r>
            <a:r>
              <a:rPr lang="it-IT" sz="4800" dirty="0" err="1">
                <a:solidFill>
                  <a:srgbClr val="00B0F0"/>
                </a:solidFill>
                <a:latin typeface="Helvetica Neue Light" pitchFamily="-84" charset="0"/>
              </a:rPr>
              <a:t>F</a:t>
            </a:r>
            <a:r>
              <a:rPr lang="it-IT" sz="4800" dirty="0" err="1" smtClean="0">
                <a:solidFill>
                  <a:srgbClr val="00B0F0"/>
                </a:solidFill>
                <a:latin typeface="Helvetica Neue Light" pitchFamily="-84" charset="0"/>
              </a:rPr>
              <a:t>acebook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, social)</a:t>
            </a:r>
            <a:endParaRPr lang="it-IT" sz="4800" dirty="0">
              <a:solidFill>
                <a:srgbClr val="00B0F0"/>
              </a:solidFill>
              <a:latin typeface="Helvetica Neue Light" pitchFamily="-84" charset="0"/>
            </a:endParaRPr>
          </a:p>
          <a:p>
            <a:pPr algn="l"/>
            <a:r>
              <a:rPr lang="it-IT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 Light" pitchFamily="-84" charset="0"/>
              </a:rPr>
              <a:t>Dove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: Italia</a:t>
            </a:r>
            <a:r>
              <a:rPr lang="it-IT" sz="4800" dirty="0">
                <a:solidFill>
                  <a:srgbClr val="00B0F0"/>
                </a:solidFill>
                <a:latin typeface="Helvetica Neue Light" pitchFamily="-84" charset="0"/>
              </a:rPr>
              <a:t> </a:t>
            </a:r>
            <a:r>
              <a:rPr lang="it-IT" sz="4800" dirty="0" smtClean="0">
                <a:solidFill>
                  <a:srgbClr val="00B0F0"/>
                </a:solidFill>
                <a:latin typeface="Helvetica Neue Light" pitchFamily="-84" charset="0"/>
              </a:rPr>
              <a:t>e mondo</a:t>
            </a:r>
          </a:p>
        </p:txBody>
      </p:sp>
      <p:pic>
        <p:nvPicPr>
          <p:cNvPr id="8" name="Immagine 7" descr="CDC_RGB_Lr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60" y="750054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uigi\Desktop\VOICES_new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120510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50328" y="1924472"/>
            <a:ext cx="1406324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Parte 1: </a:t>
            </a:r>
          </a:p>
          <a:p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Commenti in italiano</a:t>
            </a:r>
            <a:endParaRPr lang="it-IT" sz="8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8" name="Immagine 7" descr="CDC_RGB_Lr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60" y="750054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uigi\Desktop\VOICES_new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120510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Luigi\Desktop\imag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222" y="4732784"/>
            <a:ext cx="5827514" cy="388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4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4249092" y="124272"/>
            <a:ext cx="1219041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Il volume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8" name="Rettangolo 4"/>
          <p:cNvSpPr>
            <a:spLocks noChangeArrowheads="1"/>
          </p:cNvSpPr>
          <p:nvPr/>
        </p:nvSpPr>
        <p:spPr bwMode="auto">
          <a:xfrm>
            <a:off x="402982" y="8333184"/>
            <a:ext cx="1243612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900" dirty="0" smtClean="0">
                <a:solidFill>
                  <a:srgbClr val="64BEE6"/>
                </a:solidFill>
                <a:latin typeface="Helvetica Neue Light" pitchFamily="-84" charset="0"/>
              </a:rPr>
              <a:t>Circa 10 mila menzioni al giorno nell’estate 2015, </a:t>
            </a:r>
          </a:p>
          <a:p>
            <a:r>
              <a:rPr lang="it-IT" sz="3900" dirty="0" smtClean="0">
                <a:solidFill>
                  <a:srgbClr val="64BEE6"/>
                </a:solidFill>
                <a:latin typeface="Helvetica Neue Light" pitchFamily="-84" charset="0"/>
              </a:rPr>
              <a:t>più uomini che donne</a:t>
            </a:r>
            <a:endParaRPr lang="it-IT" sz="39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16" name="Picture 2" descr="C:\Users\Luigi\Desktop\VOICES_new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52264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magine 16" descr="CDC_RGB_Lr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24" y="646216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magine 17" descr="C:\Users\Vale\Dropbox\Voices Collaboratori\Giovanni - Valeria\Expo CCIAA\numero medio menzioni al giorn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056" y="1564432"/>
            <a:ext cx="6264696" cy="6696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453728" y="268288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Si parla tanto…</a:t>
            </a:r>
          </a:p>
          <a:p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e sempre meglio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8" name="Rettangolo 4"/>
          <p:cNvSpPr>
            <a:spLocks noChangeArrowheads="1"/>
          </p:cNvSpPr>
          <p:nvPr/>
        </p:nvSpPr>
        <p:spPr bwMode="auto">
          <a:xfrm>
            <a:off x="208018" y="8405192"/>
            <a:ext cx="1243612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900" dirty="0">
                <a:solidFill>
                  <a:srgbClr val="64BEE6"/>
                </a:solidFill>
                <a:latin typeface="Helvetica Neue Light" pitchFamily="-84" charset="0"/>
              </a:rPr>
              <a:t>Sentiment </a:t>
            </a:r>
            <a:r>
              <a:rPr lang="en-US" sz="3900" dirty="0" err="1">
                <a:solidFill>
                  <a:srgbClr val="64BEE6"/>
                </a:solidFill>
                <a:latin typeface="Helvetica Neue Light" pitchFamily="-84" charset="0"/>
              </a:rPr>
              <a:t>positivo</a:t>
            </a:r>
            <a:r>
              <a:rPr lang="en-US" sz="3900" dirty="0">
                <a:solidFill>
                  <a:srgbClr val="64BEE6"/>
                </a:solidFill>
                <a:latin typeface="Helvetica Neue Light" pitchFamily="-84" charset="0"/>
              </a:rPr>
              <a:t> per 3 </a:t>
            </a:r>
            <a:r>
              <a:rPr lang="en-US" sz="3900" dirty="0" err="1">
                <a:solidFill>
                  <a:srgbClr val="64BEE6"/>
                </a:solidFill>
                <a:latin typeface="Helvetica Neue Light" pitchFamily="-84" charset="0"/>
              </a:rPr>
              <a:t>su</a:t>
            </a:r>
            <a:r>
              <a:rPr lang="en-US" sz="3900" dirty="0">
                <a:solidFill>
                  <a:srgbClr val="64BEE6"/>
                </a:solidFill>
                <a:latin typeface="Helvetica Neue Light" pitchFamily="-84" charset="0"/>
              </a:rPr>
              <a:t> 4, </a:t>
            </a:r>
            <a:r>
              <a:rPr lang="en-US" sz="3900" dirty="0" smtClean="0">
                <a:solidFill>
                  <a:srgbClr val="64BEE6"/>
                </a:solidFill>
                <a:latin typeface="Helvetica Neue Light" pitchFamily="-84" charset="0"/>
              </a:rPr>
              <a:t>era </a:t>
            </a:r>
            <a:r>
              <a:rPr lang="en-US" sz="3900" dirty="0" err="1" smtClean="0">
                <a:solidFill>
                  <a:srgbClr val="64BEE6"/>
                </a:solidFill>
                <a:latin typeface="Helvetica Neue Light" pitchFamily="-84" charset="0"/>
              </a:rPr>
              <a:t>il</a:t>
            </a:r>
            <a:r>
              <a:rPr lang="en-US" sz="3900" dirty="0" smtClean="0">
                <a:solidFill>
                  <a:srgbClr val="64BEE6"/>
                </a:solidFill>
                <a:latin typeface="Helvetica Neue Light" pitchFamily="-84" charset="0"/>
              </a:rPr>
              <a:t> 70</a:t>
            </a:r>
            <a:r>
              <a:rPr lang="en-US" sz="3900" dirty="0">
                <a:solidFill>
                  <a:srgbClr val="64BEE6"/>
                </a:solidFill>
                <a:latin typeface="Helvetica Neue Light" pitchFamily="-84" charset="0"/>
              </a:rPr>
              <a:t>% </a:t>
            </a:r>
            <a:r>
              <a:rPr lang="en-US" sz="3900" dirty="0" err="1">
                <a:solidFill>
                  <a:srgbClr val="64BEE6"/>
                </a:solidFill>
                <a:latin typeface="Helvetica Neue Light" pitchFamily="-84" charset="0"/>
              </a:rPr>
              <a:t>nel</a:t>
            </a:r>
            <a:r>
              <a:rPr lang="en-US" sz="3900" dirty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US" sz="3900" dirty="0" smtClean="0">
                <a:solidFill>
                  <a:srgbClr val="64BEE6"/>
                </a:solidFill>
                <a:latin typeface="Helvetica Neue Light" pitchFamily="-84" charset="0"/>
              </a:rPr>
              <a:t>2014. Record in </a:t>
            </a:r>
            <a:r>
              <a:rPr lang="en-US" sz="3900" dirty="0" err="1" smtClean="0">
                <a:solidFill>
                  <a:srgbClr val="64BEE6"/>
                </a:solidFill>
                <a:latin typeface="Helvetica Neue Light" pitchFamily="-84" charset="0"/>
              </a:rPr>
              <a:t>agosto</a:t>
            </a:r>
            <a:r>
              <a:rPr lang="en-US" sz="3900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US" sz="3900" dirty="0" err="1" smtClean="0">
                <a:solidFill>
                  <a:srgbClr val="64BEE6"/>
                </a:solidFill>
                <a:latin typeface="Helvetica Neue Light" pitchFamily="-84" charset="0"/>
              </a:rPr>
              <a:t>dall’apertura</a:t>
            </a:r>
            <a:r>
              <a:rPr lang="en-US" sz="3900" dirty="0" smtClean="0">
                <a:solidFill>
                  <a:srgbClr val="64BEE6"/>
                </a:solidFill>
                <a:latin typeface="Helvetica Neue Light" pitchFamily="-84" charset="0"/>
              </a:rPr>
              <a:t> di Expo</a:t>
            </a:r>
            <a:endParaRPr lang="en-US" sz="39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16" name="Picture 2" descr="C:\Users\Luigi\Desktop\VOICES_new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52264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magine 16" descr="CDC_RGB_Lr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24" y="628328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15" y="2428528"/>
            <a:ext cx="5375227" cy="6015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 descr="C:\Users\Vale\Dropbox\Voices Collaboratori\Giovanni - Valeria\Expo CCIAA\Trend_sentiment (1)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456" y="2428528"/>
            <a:ext cx="5544616" cy="6015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549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312988" y="-91752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Di cosa si parla,</a:t>
            </a:r>
          </a:p>
          <a:p>
            <a:pPr algn="l"/>
            <a:r>
              <a:rPr lang="it-IT" sz="7000" dirty="0">
                <a:solidFill>
                  <a:srgbClr val="64BEE6"/>
                </a:solidFill>
                <a:latin typeface="Helvetica Neue Light" pitchFamily="-84" charset="0"/>
              </a:rPr>
              <a:t>e</a:t>
            </a:r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 perché piace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8" name="Rettangolo 4"/>
          <p:cNvSpPr>
            <a:spLocks noChangeArrowheads="1"/>
          </p:cNvSpPr>
          <p:nvPr/>
        </p:nvSpPr>
        <p:spPr bwMode="auto">
          <a:xfrm>
            <a:off x="669752" y="2068488"/>
            <a:ext cx="506224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64BEE6"/>
                </a:solidFill>
                <a:latin typeface="Helvetica Neue Light" pitchFamily="-84" charset="0"/>
              </a:rPr>
              <a:t>Cibo, padiglioni, internazionalità e fuori Expo. Piace per eventi, cibo, orgoglio</a:t>
            </a:r>
          </a:p>
        </p:txBody>
      </p:sp>
      <p:pic>
        <p:nvPicPr>
          <p:cNvPr id="6" name="Immagine 5" descr="C:\Users\Vale\Dropbox\Voices Collaboratori\Giovanni - Valeria\Expo CCIAA\di cosa si parl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384" y="2356520"/>
            <a:ext cx="6480720" cy="621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 descr="C:\Users\Vale\Dropbox\Voices Collaboratori\Giovanni - Valeria\Expo CCIAA\Perché expo piace 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2" y="4136976"/>
            <a:ext cx="5832648" cy="5616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C:\Users\Luigi\Desktop\VOICES_new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26491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10" descr="CDC_RGB_Lr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24" y="556320"/>
            <a:ext cx="2385410" cy="7829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50328" y="1924472"/>
            <a:ext cx="1406324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Parte 2: </a:t>
            </a:r>
          </a:p>
          <a:p>
            <a:r>
              <a:rPr lang="it-IT" sz="8000" dirty="0" smtClean="0">
                <a:solidFill>
                  <a:srgbClr val="64BEE6"/>
                </a:solidFill>
                <a:latin typeface="Helvetica Neue Light" pitchFamily="-84" charset="0"/>
              </a:rPr>
              <a:t>Commenti dal mondo</a:t>
            </a:r>
            <a:endParaRPr lang="it-IT" sz="8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8" name="Immagine 7" descr="CDC_RGB_Lr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60" y="750054"/>
            <a:ext cx="2385410" cy="782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uigi\Desktop\VOICES_new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120510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Luigi\Desktop\l43-earth-hour-140328182205_b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040" y="4588768"/>
            <a:ext cx="7269510" cy="484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48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I segnali di ottimismo: il </a:t>
            </a:r>
            <a:r>
              <a:rPr lang="it-IT" sz="7000" dirty="0" err="1" smtClean="0">
                <a:solidFill>
                  <a:srgbClr val="64BEE6"/>
                </a:solidFill>
                <a:latin typeface="Helvetica Neue Light" pitchFamily="-84" charset="0"/>
              </a:rPr>
              <a:t>brand</a:t>
            </a:r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 Milano nel mondo funziona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10" name="Rettangolo 4"/>
          <p:cNvSpPr>
            <a:spLocks noChangeArrowheads="1"/>
          </p:cNvSpPr>
          <p:nvPr/>
        </p:nvSpPr>
        <p:spPr bwMode="auto">
          <a:xfrm>
            <a:off x="669752" y="7541096"/>
            <a:ext cx="1072919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3200" dirty="0" smtClean="0">
                <a:solidFill>
                  <a:srgbClr val="64BEE6"/>
                </a:solidFill>
                <a:latin typeface="Helvetica Neue Light" pitchFamily="-84" charset="0"/>
              </a:rPr>
              <a:t>Soprattutto da </a:t>
            </a:r>
            <a:r>
              <a:rPr lang="it-IT" sz="3200" dirty="0">
                <a:solidFill>
                  <a:srgbClr val="64BEE6"/>
                </a:solidFill>
                <a:latin typeface="Helvetica Neue Light" pitchFamily="-84" charset="0"/>
              </a:rPr>
              <a:t>Stati Uniti (44% dei commenti su Expo), Russia (4%), Regno Unito e Paesi Bassi (3%), Francia,  Giappone e Spagna (1%). </a:t>
            </a:r>
            <a:r>
              <a:rPr lang="it-IT" sz="3200" dirty="0" smtClean="0">
                <a:solidFill>
                  <a:srgbClr val="64BEE6"/>
                </a:solidFill>
                <a:latin typeface="Helvetica Neue Light" pitchFamily="-84" charset="0"/>
              </a:rPr>
              <a:t>Lingua inglese la più usata (80%)</a:t>
            </a:r>
            <a:endParaRPr lang="it-IT" sz="32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5404" y="3588201"/>
            <a:ext cx="58791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522 mila menzioni tra luglio e agosto 2015, di cui quasi 130 mila pubblicate dall’Italia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440" y="2299033"/>
            <a:ext cx="5400600" cy="481001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06352" y="2212504"/>
            <a:ext cx="119447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Nell’estate appena trascorsa, per la prima volta i commenti su Expo non in italiano </a:t>
            </a:r>
            <a:r>
              <a:rPr lang="it-IT" sz="4400" b="1" u="sng" dirty="0" smtClean="0">
                <a:solidFill>
                  <a:srgbClr val="64BEE6"/>
                </a:solidFill>
                <a:latin typeface="Helvetica Neue Light" pitchFamily="-84" charset="0"/>
              </a:rPr>
              <a:t>superano</a:t>
            </a:r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 quelli in italiano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7" name="Picture 2" descr="C:\Users\Luigi\Desktop\l43-earth-hour-140328182205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86" y="4520589"/>
            <a:ext cx="5797022" cy="386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Luigi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560" y="4916760"/>
            <a:ext cx="4608512" cy="307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6070352" y="5619362"/>
            <a:ext cx="1656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0" b="1" dirty="0">
                <a:solidFill>
                  <a:srgbClr val="64BEE6"/>
                </a:solidFill>
                <a:latin typeface="Helvetica Neue Light" pitchFamily="-84" charset="0"/>
              </a:rPr>
              <a:t>&gt;</a:t>
            </a:r>
          </a:p>
        </p:txBody>
      </p:sp>
      <p:pic>
        <p:nvPicPr>
          <p:cNvPr id="11" name="Picture 2" descr="C:\Users\Luigi\Desktop\VOICES_new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44" y="120510"/>
            <a:ext cx="1602945" cy="204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 descr="CDC_RGB_Lr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60" y="750054"/>
            <a:ext cx="2385410" cy="7829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3940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EE6"/>
      </a:hlink>
      <a:folHlink>
        <a:srgbClr val="64BEE6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Pages>0</Pages>
  <Words>255</Words>
  <Characters>0</Characters>
  <Application>Microsoft Office PowerPoint</Application>
  <PresentationFormat>Personalizzato</PresentationFormat>
  <Lines>0</Lines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14</vt:i4>
      </vt:variant>
      <vt:variant>
        <vt:lpstr>Titoli diapositive</vt:lpstr>
      </vt:variant>
      <vt:variant>
        <vt:i4>10</vt:i4>
      </vt:variant>
    </vt:vector>
  </HeadingPairs>
  <TitlesOfParts>
    <vt:vector size="24" baseType="lpstr"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Irina-Iasi</dc:creator>
  <cp:lastModifiedBy>Itala Naso</cp:lastModifiedBy>
  <cp:revision>227</cp:revision>
  <cp:lastPrinted>2015-07-01T13:09:35Z</cp:lastPrinted>
  <dcterms:modified xsi:type="dcterms:W3CDTF">2015-09-09T09:02:50Z</dcterms:modified>
</cp:coreProperties>
</file>