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notesMasterIdLst>
    <p:notesMasterId r:id="rId26"/>
  </p:notesMasterIdLst>
  <p:sldIdLst>
    <p:sldId id="294" r:id="rId15"/>
    <p:sldId id="306" r:id="rId16"/>
    <p:sldId id="337" r:id="rId17"/>
    <p:sldId id="310" r:id="rId18"/>
    <p:sldId id="311" r:id="rId19"/>
    <p:sldId id="319" r:id="rId20"/>
    <p:sldId id="333" r:id="rId21"/>
    <p:sldId id="334" r:id="rId22"/>
    <p:sldId id="335" r:id="rId23"/>
    <p:sldId id="336" r:id="rId24"/>
    <p:sldId id="330" r:id="rId25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40B"/>
    <a:srgbClr val="64B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46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05"/>
          <c:y val="3.3801675001637881E-2"/>
          <c:w val="0.93293496538621135"/>
          <c:h val="0.118632982827775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05"/>
          <c:y val="3.3801675001637881E-2"/>
          <c:w val="0.93293496538621135"/>
          <c:h val="0.118632982827775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10440540" cy="91409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ctr" rtl="0" fontAlgn="base">
            <a:spcBef>
              <a:spcPct val="0"/>
            </a:spcBef>
            <a:spcAft>
              <a:spcPct val="0"/>
            </a:spcAft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5pPr>
          <a:lvl6pPr marL="2286000" algn="l" defTabSz="914400" rtl="0" eaLnBrk="1" latinLnBrk="0" hangingPunct="1"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6pPr>
          <a:lvl7pPr marL="2743200" algn="l" defTabSz="914400" rtl="0" eaLnBrk="1" latinLnBrk="0" hangingPunct="1"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7pPr>
          <a:lvl8pPr marL="3200400" algn="l" defTabSz="914400" rtl="0" eaLnBrk="1" latinLnBrk="0" hangingPunct="1"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8pPr>
          <a:lvl9pPr marL="3657600" algn="l" defTabSz="914400" rtl="0" eaLnBrk="1" latinLnBrk="0" hangingPunct="1">
            <a:defRPr sz="4200" kern="1200">
              <a:solidFill>
                <a:srgbClr val="000000"/>
              </a:solidFill>
              <a:latin typeface="Gill Sans" pitchFamily="-84" charset="0"/>
              <a:ea typeface="ヒラギノ角ゴ ProN W3" pitchFamily="-84" charset="-128"/>
              <a:cs typeface="+mn-cs"/>
              <a:sym typeface="Gill Sans" pitchFamily="-84" charset="0"/>
            </a:defRPr>
          </a:lvl9pPr>
        </a:lstStyle>
        <a:p xmlns:a="http://schemas.openxmlformats.org/drawingml/2006/main">
          <a:r>
            <a:rPr lang="it-IT" sz="9600" dirty="0">
              <a:solidFill>
                <a:srgbClr val="64BEE6"/>
              </a:solidFill>
              <a:latin typeface="Helvetica Neue Light" pitchFamily="-84" charset="0"/>
            </a:rPr>
            <a:t>Un </a:t>
          </a:r>
          <a:r>
            <a:rPr lang="it-IT" sz="9600" i="1" dirty="0">
              <a:solidFill>
                <a:srgbClr val="64BEE6"/>
              </a:solidFill>
              <a:latin typeface="Helvetica Neue Light" pitchFamily="-84" charset="0"/>
            </a:rPr>
            <a:t>Expo – turista </a:t>
          </a:r>
          <a:r>
            <a:rPr lang="it-IT" sz="9600" dirty="0">
              <a:solidFill>
                <a:srgbClr val="64BEE6"/>
              </a:solidFill>
              <a:latin typeface="Helvetica Neue Light" pitchFamily="-84" charset="0"/>
            </a:rPr>
            <a:t>su due viene proprio per Expo</a:t>
          </a:r>
        </a:p>
        <a:p xmlns:a="http://schemas.openxmlformats.org/drawingml/2006/main">
          <a:endParaRPr lang="it-IT" sz="30000" dirty="0">
            <a:solidFill>
              <a:srgbClr val="64BEE6"/>
            </a:solidFill>
            <a:latin typeface="Helvetica Neue Light" pitchFamily="-8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2B4068-ED02-49D5-8CFE-F6BE2AE973D3}" type="datetimeFigureOut">
              <a:rPr lang="en-US"/>
              <a:pPr>
                <a:defRPr/>
              </a:pPr>
              <a:t>10/22/2015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397D04-FA62-4FAE-BF0B-4355B8CC680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47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8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616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pitchFamily="-84" charset="0"/>
              </a:rPr>
              <a:t>Second level</a:t>
            </a:r>
          </a:p>
          <a:p>
            <a:pPr lvl="2"/>
            <a:r>
              <a:rPr lang="en-US" smtClean="0">
                <a:sym typeface="Gill Sans" pitchFamily="-84" charset="0"/>
              </a:rPr>
              <a:t>Third level</a:t>
            </a:r>
          </a:p>
          <a:p>
            <a:pPr lvl="3"/>
            <a:r>
              <a:rPr lang="en-US" smtClean="0">
                <a:sym typeface="Gill Sans" pitchFamily="-84" charset="0"/>
              </a:rPr>
              <a:t>Fourth level</a:t>
            </a:r>
          </a:p>
          <a:p>
            <a:pPr lvl="4"/>
            <a:r>
              <a:rPr lang="en-US" smtClean="0">
                <a:sym typeface="Gill Sans" pitchFamily="-84" charset="0"/>
              </a:rPr>
              <a:t>Fifth level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pitchFamily="-8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8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84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84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001900" y="9196788"/>
            <a:ext cx="7992888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 eaLnBrk="1" hangingPunct="1">
              <a:defRPr/>
            </a:pPr>
            <a:r>
              <a:rPr lang="en-US" sz="2000" dirty="0" smtClean="0">
                <a:solidFill>
                  <a:srgbClr val="64BEE6"/>
                </a:solidFill>
                <a:uFill>
                  <a:solidFill>
                    <a:schemeClr val="bg1"/>
                  </a:solidFill>
                </a:uFill>
                <a:latin typeface="Helvetica Neue UltraLight" charset="0"/>
              </a:rPr>
              <a:t>Camera di </a:t>
            </a:r>
            <a:r>
              <a:rPr lang="en-US" sz="2000" dirty="0" err="1" smtClean="0">
                <a:solidFill>
                  <a:srgbClr val="64BEE6"/>
                </a:solidFill>
                <a:uFill>
                  <a:solidFill>
                    <a:schemeClr val="bg1"/>
                  </a:solidFill>
                </a:uFill>
                <a:latin typeface="Helvetica Neue UltraLight" charset="0"/>
              </a:rPr>
              <a:t>commercio</a:t>
            </a:r>
            <a:r>
              <a:rPr lang="en-US" sz="2000" dirty="0" smtClean="0">
                <a:solidFill>
                  <a:srgbClr val="64BEE6"/>
                </a:solidFill>
                <a:uFill>
                  <a:solidFill>
                    <a:schemeClr val="bg1"/>
                  </a:solidFill>
                </a:uFill>
                <a:latin typeface="Helvetica Neue UltraLight" charset="0"/>
              </a:rPr>
              <a:t> di Milano e </a:t>
            </a:r>
            <a:r>
              <a:rPr lang="en-US" sz="2000" dirty="0" err="1" smtClean="0">
                <a:solidFill>
                  <a:srgbClr val="64BEE6"/>
                </a:solidFill>
                <a:uFill>
                  <a:solidFill>
                    <a:schemeClr val="bg1"/>
                  </a:solidFill>
                </a:uFill>
                <a:latin typeface="Helvetica Neue UltraLight" charset="0"/>
              </a:rPr>
              <a:t>Comune</a:t>
            </a:r>
            <a:r>
              <a:rPr lang="en-US" sz="2000" dirty="0" smtClean="0">
                <a:solidFill>
                  <a:srgbClr val="64BEE6"/>
                </a:solidFill>
                <a:uFill>
                  <a:solidFill>
                    <a:schemeClr val="bg1"/>
                  </a:solidFill>
                </a:uFill>
                <a:latin typeface="Helvetica Neue UltraLight" charset="0"/>
              </a:rPr>
              <a:t> di Milano</a:t>
            </a:r>
            <a:endParaRPr lang="en-US" sz="2000" dirty="0" smtClean="0">
              <a:solidFill>
                <a:srgbClr val="64BEE6"/>
              </a:solidFill>
              <a:latin typeface="Helvetica Neue UltraLight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53728" y="1924472"/>
            <a:ext cx="1240705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8000" b="1" i="1" dirty="0" smtClean="0">
                <a:solidFill>
                  <a:srgbClr val="64BEE6"/>
                </a:solidFill>
                <a:latin typeface="Helvetica Neue Light" pitchFamily="-84" charset="0"/>
              </a:rPr>
              <a:t>Expo -  turista</a:t>
            </a:r>
          </a:p>
          <a:p>
            <a:r>
              <a:rPr lang="it-IT" sz="8000" b="1" dirty="0" smtClean="0">
                <a:solidFill>
                  <a:srgbClr val="64BEE6"/>
                </a:solidFill>
                <a:latin typeface="Helvetica Neue Light" pitchFamily="-84" charset="0"/>
              </a:rPr>
              <a:t>Identikit e comportamento</a:t>
            </a:r>
            <a:endParaRPr lang="it-IT" sz="8000" b="1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216182" y="5541367"/>
            <a:ext cx="107869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 smtClean="0">
                <a:solidFill>
                  <a:srgbClr val="64BEE6"/>
                </a:solidFill>
                <a:latin typeface="Helvetica Neue Light" pitchFamily="-84" charset="0"/>
              </a:rPr>
              <a:t>Indagine su mille turisti al sito di Expo a settembre 2015</a:t>
            </a:r>
            <a:endParaRPr lang="it-IT" sz="48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15" name="Immagine 14" descr="CDC_RGB_Lre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2680" y="750054"/>
            <a:ext cx="3105490" cy="103040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68" y="484312"/>
            <a:ext cx="2665798" cy="1440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09712" y="52264"/>
            <a:ext cx="1219041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Milano 2015 è …</a:t>
            </a:r>
            <a:endParaRPr lang="it-IT" sz="7000" b="1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029792" y="3004592"/>
            <a:ext cx="29523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Per quasi tutti è da visitare e da non perdere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350" y="3004592"/>
            <a:ext cx="7379379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663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51061" y="3508648"/>
            <a:ext cx="1240705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0000" dirty="0" smtClean="0">
                <a:solidFill>
                  <a:srgbClr val="64BEE6"/>
                </a:solidFill>
                <a:latin typeface="Helvetica Neue Light" pitchFamily="-84" charset="0"/>
              </a:rPr>
              <a:t>8</a:t>
            </a:r>
            <a:endParaRPr lang="it-IT" sz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46945" y="700336"/>
            <a:ext cx="562064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Voto a Milano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2926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525736" y="52264"/>
            <a:ext cx="1219041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7000" b="1" dirty="0" smtClean="0">
                <a:solidFill>
                  <a:srgbClr val="64BEE6"/>
                </a:solidFill>
                <a:latin typeface="Helvetica Neue Light" pitchFamily="-84" charset="0"/>
              </a:rPr>
              <a:t>Turista italiano e straniero…</a:t>
            </a:r>
            <a:endParaRPr lang="it-IT" sz="7000" b="1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8" name="Rettangolo 4"/>
          <p:cNvSpPr>
            <a:spLocks noChangeArrowheads="1"/>
          </p:cNvSpPr>
          <p:nvPr/>
        </p:nvSpPr>
        <p:spPr bwMode="auto">
          <a:xfrm>
            <a:off x="10455" y="7923439"/>
            <a:ext cx="12004073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900" dirty="0" smtClean="0">
                <a:solidFill>
                  <a:srgbClr val="64BEE6"/>
                </a:solidFill>
                <a:latin typeface="Helvetica Neue Light" pitchFamily="-84" charset="0"/>
              </a:rPr>
              <a:t>Gli stranieri sono più giovani, si fermano più a lungo, spendono di più e preferiscono le vie della moda</a:t>
            </a:r>
            <a:endParaRPr lang="it-IT" sz="39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11" name="Rettangolo 4"/>
          <p:cNvSpPr>
            <a:spLocks noChangeArrowheads="1"/>
          </p:cNvSpPr>
          <p:nvPr/>
        </p:nvSpPr>
        <p:spPr bwMode="auto">
          <a:xfrm>
            <a:off x="6286376" y="1060376"/>
            <a:ext cx="1219041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it-IT" sz="7000" dirty="0" smtClean="0">
                <a:solidFill>
                  <a:srgbClr val="64BEE6"/>
                </a:solidFill>
                <a:latin typeface="Helvetica Neue Light" pitchFamily="-84" charset="0"/>
              </a:rPr>
              <a:t>…</a:t>
            </a:r>
            <a:endParaRPr lang="it-IT" sz="7000" baseline="300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985" y="1221814"/>
            <a:ext cx="7106666" cy="6731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237704" y="266254"/>
            <a:ext cx="1195270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8800" b="1" dirty="0" smtClean="0">
                <a:solidFill>
                  <a:srgbClr val="64BEE6"/>
                </a:solidFill>
                <a:latin typeface="Helvetica Neue Light" pitchFamily="-84" charset="0"/>
              </a:rPr>
              <a:t>Expo attrae</a:t>
            </a:r>
            <a:endParaRPr lang="it-IT" sz="8800" b="1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052227"/>
              </p:ext>
            </p:extLst>
          </p:nvPr>
        </p:nvGraphicFramePr>
        <p:xfrm>
          <a:off x="1605856" y="3508648"/>
          <a:ext cx="99371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tangolo 4"/>
          <p:cNvSpPr>
            <a:spLocks noChangeArrowheads="1"/>
          </p:cNvSpPr>
          <p:nvPr/>
        </p:nvSpPr>
        <p:spPr bwMode="auto">
          <a:xfrm>
            <a:off x="1389832" y="1720717"/>
            <a:ext cx="100091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64BEE6"/>
                </a:solidFill>
                <a:latin typeface="Helvetica Neue Light" pitchFamily="-84" charset="0"/>
              </a:rPr>
              <a:t>4,5 milioni </a:t>
            </a:r>
            <a:r>
              <a:rPr lang="it-IT" sz="3600" dirty="0">
                <a:solidFill>
                  <a:srgbClr val="64BEE6"/>
                </a:solidFill>
                <a:latin typeface="Helvetica Neue Light" pitchFamily="-84" charset="0"/>
              </a:rPr>
              <a:t>gli </a:t>
            </a:r>
            <a:r>
              <a:rPr lang="it-IT" sz="3600" i="1" dirty="0">
                <a:solidFill>
                  <a:srgbClr val="64BEE6"/>
                </a:solidFill>
                <a:latin typeface="Helvetica Neue Light" pitchFamily="-84" charset="0"/>
              </a:rPr>
              <a:t>Expo - turisti </a:t>
            </a:r>
          </a:p>
          <a:p>
            <a:r>
              <a:rPr lang="it-IT" sz="3600" dirty="0">
                <a:solidFill>
                  <a:srgbClr val="64BEE6"/>
                </a:solidFill>
                <a:latin typeface="Helvetica Neue Light" pitchFamily="-84" charset="0"/>
              </a:rPr>
              <a:t>arrivati proprio per la </a:t>
            </a:r>
            <a:r>
              <a:rPr lang="it-IT" sz="3600" dirty="0" smtClean="0">
                <a:solidFill>
                  <a:srgbClr val="64BEE6"/>
                </a:solidFill>
                <a:latin typeface="Helvetica Neue Light" pitchFamily="-84" charset="0"/>
              </a:rPr>
              <a:t>manifestazione </a:t>
            </a:r>
            <a:endParaRPr lang="it-IT" sz="36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350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237704" y="266254"/>
            <a:ext cx="119527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7000" b="1" dirty="0">
                <a:solidFill>
                  <a:srgbClr val="64BEE6"/>
                </a:solidFill>
                <a:latin typeface="Helvetica Neue Light" pitchFamily="-84" charset="0"/>
              </a:rPr>
              <a:t>Milano: come la trova rispetto alle aspettative? </a:t>
            </a:r>
          </a:p>
        </p:txBody>
      </p:sp>
      <p:sp>
        <p:nvSpPr>
          <p:cNvPr id="8" name="Rettangolo 4"/>
          <p:cNvSpPr>
            <a:spLocks noChangeArrowheads="1"/>
          </p:cNvSpPr>
          <p:nvPr/>
        </p:nvSpPr>
        <p:spPr bwMode="auto">
          <a:xfrm>
            <a:off x="3982120" y="2751113"/>
            <a:ext cx="532859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rgbClr val="64BEE6"/>
                </a:solidFill>
                <a:latin typeface="Helvetica Neue Light" pitchFamily="-84" charset="0"/>
              </a:rPr>
              <a:t>Milano piace molto, il 20% deve ancora vedere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0533246"/>
              </p:ext>
            </p:extLst>
          </p:nvPr>
        </p:nvGraphicFramePr>
        <p:xfrm>
          <a:off x="1461840" y="3505200"/>
          <a:ext cx="7326560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006" y="3940696"/>
            <a:ext cx="8762820" cy="4496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09712" y="52264"/>
            <a:ext cx="121904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In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che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cosa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spende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endParaRPr lang="en-GB" sz="7000" b="1" dirty="0" smtClean="0">
              <a:solidFill>
                <a:srgbClr val="64BEE6"/>
              </a:solidFill>
              <a:latin typeface="Helvetica Neue Light" pitchFamily="-84" charset="0"/>
            </a:endParaRPr>
          </a:p>
          <a:p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di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più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? </a:t>
            </a:r>
            <a:endParaRPr lang="it-IT" sz="7000" b="1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55404" y="3004592"/>
            <a:ext cx="34267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Ristoranti, cultura, moda, trasporti, aperitivo 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971" y="3881438"/>
            <a:ext cx="8363314" cy="387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09712" y="52264"/>
            <a:ext cx="121904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7000" b="1" dirty="0">
                <a:solidFill>
                  <a:srgbClr val="64BEE6"/>
                </a:solidFill>
                <a:latin typeface="Helvetica Neue Light" pitchFamily="-84" charset="0"/>
              </a:rPr>
              <a:t>Che cosa Le piace </a:t>
            </a:r>
            <a:endParaRPr lang="it-IT" sz="7000" b="1" dirty="0" smtClean="0">
              <a:solidFill>
                <a:srgbClr val="64BEE6"/>
              </a:solidFill>
              <a:latin typeface="Helvetica Neue Light" pitchFamily="-84" charset="0"/>
            </a:endParaRPr>
          </a:p>
          <a:p>
            <a:r>
              <a:rPr lang="it-IT" sz="7000" b="1" dirty="0" smtClean="0">
                <a:solidFill>
                  <a:srgbClr val="64BEE6"/>
                </a:solidFill>
                <a:latin typeface="Helvetica Neue Light" pitchFamily="-84" charset="0"/>
              </a:rPr>
              <a:t>a </a:t>
            </a:r>
            <a:r>
              <a:rPr lang="it-IT" sz="7000" b="1" dirty="0">
                <a:solidFill>
                  <a:srgbClr val="64BEE6"/>
                </a:solidFill>
                <a:latin typeface="Helvetica Neue Light" pitchFamily="-84" charset="0"/>
              </a:rPr>
              <a:t>Milano? </a:t>
            </a:r>
          </a:p>
        </p:txBody>
      </p:sp>
      <p:sp>
        <p:nvSpPr>
          <p:cNvPr id="2" name="Rettangolo 1"/>
          <p:cNvSpPr/>
          <p:nvPr/>
        </p:nvSpPr>
        <p:spPr>
          <a:xfrm>
            <a:off x="8950672" y="2398633"/>
            <a:ext cx="32697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Cultura </a:t>
            </a:r>
            <a:r>
              <a:rPr lang="it-IT" sz="4400" dirty="0">
                <a:solidFill>
                  <a:srgbClr val="64BEE6"/>
                </a:solidFill>
                <a:latin typeface="Helvetica Neue Light" pitchFamily="-84" charset="0"/>
              </a:rPr>
              <a:t>e </a:t>
            </a:r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musei, poi centro e vie pedonali, eventi, shopping, mangiare e aperitivo. 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809" y="3910013"/>
            <a:ext cx="7476480" cy="336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09712" y="52264"/>
            <a:ext cx="121904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7000" b="1" dirty="0" err="1">
                <a:solidFill>
                  <a:srgbClr val="64BEE6"/>
                </a:solidFill>
                <a:latin typeface="Helvetica Neue Light" pitchFamily="-84" charset="0"/>
              </a:rPr>
              <a:t>Quali</a:t>
            </a:r>
            <a:r>
              <a:rPr lang="en-GB" sz="7000" b="1" dirty="0">
                <a:solidFill>
                  <a:srgbClr val="64BEE6"/>
                </a:solidFill>
                <a:latin typeface="Helvetica Neue Light" pitchFamily="-84" charset="0"/>
              </a:rPr>
              <a:t> zone di Milano </a:t>
            </a:r>
            <a:endParaRPr lang="en-GB" sz="7000" b="1" dirty="0" smtClean="0">
              <a:solidFill>
                <a:srgbClr val="64BEE6"/>
              </a:solidFill>
              <a:latin typeface="Helvetica Neue Light" pitchFamily="-84" charset="0"/>
            </a:endParaRPr>
          </a:p>
          <a:p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visita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? </a:t>
            </a:r>
            <a:endParaRPr lang="it-IT" sz="7000" b="1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55404" y="3004592"/>
            <a:ext cx="34267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Centro, Brera e Navigli, vie della moda e shopping. 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881" y="3004591"/>
            <a:ext cx="8301362" cy="4006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069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09712" y="52264"/>
            <a:ext cx="121904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Oltre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a Milano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visita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altre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località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in Italia? </a:t>
            </a:r>
            <a:endParaRPr lang="it-IT" sz="7000" b="1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65696" y="2200991"/>
            <a:ext cx="473622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Uno su dieci vede anche  mare, o laghi, o montagna, o Roma, o Venezia o Firenze o fa un giro ampio in Italia. Uno su quattro solo Milano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178" y="3292624"/>
            <a:ext cx="7765851" cy="4298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037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4"/>
          <p:cNvSpPr>
            <a:spLocks noChangeArrowheads="1"/>
          </p:cNvSpPr>
          <p:nvPr/>
        </p:nvSpPr>
        <p:spPr bwMode="auto">
          <a:xfrm>
            <a:off x="309712" y="52264"/>
            <a:ext cx="121904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Che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cosa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Le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piace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</a:t>
            </a:r>
            <a:r>
              <a:rPr lang="en-GB" sz="7000" b="1" dirty="0" err="1" smtClean="0">
                <a:solidFill>
                  <a:srgbClr val="64BEE6"/>
                </a:solidFill>
                <a:latin typeface="Helvetica Neue Light" pitchFamily="-84" charset="0"/>
              </a:rPr>
              <a:t>dell’accoglienza</a:t>
            </a:r>
            <a:r>
              <a:rPr lang="en-GB" sz="7000" b="1" dirty="0" smtClean="0">
                <a:solidFill>
                  <a:srgbClr val="64BEE6"/>
                </a:solidFill>
                <a:latin typeface="Helvetica Neue Light" pitchFamily="-84" charset="0"/>
              </a:rPr>
              <a:t> a Milano? </a:t>
            </a:r>
            <a:endParaRPr lang="it-IT" sz="7000" b="1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55404" y="3004592"/>
            <a:ext cx="43628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64BEE6"/>
                </a:solidFill>
                <a:latin typeface="Helvetica Neue Light" pitchFamily="-84" charset="0"/>
              </a:rPr>
              <a:t>Facile spostarsi coi mezzi e trovare i posti, buon gusto ed eleganza, si mangia bene, buoni servizi e facile fare amicizia</a:t>
            </a:r>
            <a:endParaRPr lang="it-IT" sz="4400" dirty="0">
              <a:solidFill>
                <a:srgbClr val="64BEE6"/>
              </a:solidFill>
              <a:latin typeface="Helvetica Neue Light" pitchFamily="-8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256" y="3148608"/>
            <a:ext cx="7503558" cy="391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572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EE6"/>
      </a:hlink>
      <a:folHlink>
        <a:srgbClr val="64BEE6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Pages>0</Pages>
  <Words>252</Words>
  <Characters>0</Characters>
  <Application>Microsoft Office PowerPoint</Application>
  <PresentationFormat>Personalizzato</PresentationFormat>
  <Lines>0</Lines>
  <Paragraphs>32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14</vt:i4>
      </vt:variant>
      <vt:variant>
        <vt:lpstr>Titoli diapositive</vt:lpstr>
      </vt:variant>
      <vt:variant>
        <vt:i4>11</vt:i4>
      </vt:variant>
    </vt:vector>
  </HeadingPairs>
  <TitlesOfParts>
    <vt:vector size="25" baseType="lpstr"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Irina-Iasi</dc:creator>
  <cp:lastModifiedBy>Emanuela Croci</cp:lastModifiedBy>
  <cp:revision>254</cp:revision>
  <cp:lastPrinted>2015-10-21T11:52:08Z</cp:lastPrinted>
  <dcterms:modified xsi:type="dcterms:W3CDTF">2015-10-22T09:17:47Z</dcterms:modified>
</cp:coreProperties>
</file>